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57" r:id="rId2"/>
    <p:sldId id="349" r:id="rId3"/>
    <p:sldId id="350" r:id="rId4"/>
    <p:sldId id="397" r:id="rId5"/>
    <p:sldId id="351" r:id="rId6"/>
    <p:sldId id="372" r:id="rId7"/>
    <p:sldId id="394" r:id="rId8"/>
    <p:sldId id="395" r:id="rId9"/>
    <p:sldId id="374" r:id="rId10"/>
    <p:sldId id="376" r:id="rId11"/>
    <p:sldId id="377" r:id="rId12"/>
    <p:sldId id="378" r:id="rId13"/>
    <p:sldId id="396" r:id="rId14"/>
    <p:sldId id="398" r:id="rId15"/>
    <p:sldId id="379" r:id="rId16"/>
    <p:sldId id="380" r:id="rId17"/>
    <p:sldId id="381" r:id="rId18"/>
    <p:sldId id="382" r:id="rId19"/>
    <p:sldId id="383" r:id="rId20"/>
    <p:sldId id="384" r:id="rId21"/>
    <p:sldId id="385" r:id="rId22"/>
    <p:sldId id="386" r:id="rId23"/>
    <p:sldId id="387" r:id="rId24"/>
    <p:sldId id="389" r:id="rId25"/>
    <p:sldId id="390" r:id="rId26"/>
    <p:sldId id="391" r:id="rId27"/>
    <p:sldId id="392" r:id="rId28"/>
    <p:sldId id="393" r:id="rId29"/>
    <p:sldId id="281" r:id="rId30"/>
  </p:sldIdLst>
  <p:sldSz cx="12192000" cy="6858000"/>
  <p:notesSz cx="6858000" cy="9144000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Copperplate Gothic Bold" panose="020E0705020206020404" pitchFamily="34" charset="0"/>
      <p:regular r:id="rId37"/>
    </p:embeddedFont>
    <p:embeddedFont>
      <p:font typeface="Impact" panose="020B0806030902050204" pitchFamily="34" charset="0"/>
      <p:regular r:id="rId38"/>
    </p:embeddedFont>
    <p:embeddedFont>
      <p:font typeface="微软雅黑" panose="020B0503020204020204" pitchFamily="34" charset="-122"/>
      <p:regular r:id="rId39"/>
      <p:bold r:id="rId4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0">
          <p15:clr>
            <a:srgbClr val="A4A3A4"/>
          </p15:clr>
        </p15:guide>
        <p15:guide id="2" orient="horz" pos="1327">
          <p15:clr>
            <a:srgbClr val="A4A3A4"/>
          </p15:clr>
        </p15:guide>
        <p15:guide id="3" orient="horz" pos="3741">
          <p15:clr>
            <a:srgbClr val="A4A3A4"/>
          </p15:clr>
        </p15:guide>
        <p15:guide id="4" orient="horz" pos="3139">
          <p15:clr>
            <a:srgbClr val="A4A3A4"/>
          </p15:clr>
        </p15:guide>
        <p15:guide id="5" orient="horz" pos="2704">
          <p15:clr>
            <a:srgbClr val="A4A3A4"/>
          </p15:clr>
        </p15:guide>
        <p15:guide id="6" orient="horz" pos="3321">
          <p15:clr>
            <a:srgbClr val="A4A3A4"/>
          </p15:clr>
        </p15:guide>
        <p15:guide id="7" pos="3862">
          <p15:clr>
            <a:srgbClr val="A4A3A4"/>
          </p15:clr>
        </p15:guide>
        <p15:guide id="8" pos="936">
          <p15:clr>
            <a:srgbClr val="A4A3A4"/>
          </p15:clr>
        </p15:guide>
        <p15:guide id="9" pos="7591">
          <p15:clr>
            <a:srgbClr val="A4A3A4"/>
          </p15:clr>
        </p15:guide>
        <p15:guide id="10" pos="7015">
          <p15:clr>
            <a:srgbClr val="A4A3A4"/>
          </p15:clr>
        </p15:guide>
        <p15:guide id="11" pos="1255">
          <p15:clr>
            <a:srgbClr val="A4A3A4"/>
          </p15:clr>
        </p15:guide>
        <p15:guide id="12" pos="633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7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339933"/>
    <a:srgbClr val="00CC00"/>
    <a:srgbClr val="28A9D6"/>
    <a:srgbClr val="7FCCE7"/>
    <a:srgbClr val="4AB7DC"/>
    <a:srgbClr val="0033CC"/>
    <a:srgbClr val="4DB8DD"/>
    <a:srgbClr val="404040"/>
    <a:srgbClr val="6AC3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721" autoAdjust="0"/>
    <p:restoredTop sz="93126" autoAdjust="0"/>
  </p:normalViewPr>
  <p:slideViewPr>
    <p:cSldViewPr showGuides="1">
      <p:cViewPr varScale="1">
        <p:scale>
          <a:sx n="78" d="100"/>
          <a:sy n="78" d="100"/>
        </p:scale>
        <p:origin x="390" y="78"/>
      </p:cViewPr>
      <p:guideLst>
        <p:guide orient="horz" pos="400"/>
        <p:guide orient="horz" pos="1327"/>
        <p:guide orient="horz" pos="3741"/>
        <p:guide orient="horz" pos="3139"/>
        <p:guide orient="horz" pos="2704"/>
        <p:guide orient="horz" pos="3321"/>
        <p:guide pos="3862"/>
        <p:guide pos="936"/>
        <p:guide pos="7591"/>
        <p:guide pos="7015"/>
        <p:guide pos="1255"/>
        <p:guide pos="6335"/>
      </p:guideLst>
    </p:cSldViewPr>
  </p:slid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>
      <p:cViewPr varScale="1">
        <p:scale>
          <a:sx n="125" d="100"/>
          <a:sy n="125" d="100"/>
        </p:scale>
        <p:origin x="-4854" y="-96"/>
      </p:cViewPr>
      <p:guideLst>
        <p:guide orient="horz" pos="2880"/>
        <p:guide pos="217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BBFD89-BB28-47C4-8202-677F6E447B05}" type="datetimeFigureOut">
              <a:rPr lang="zh-CN" altLang="en-US" smtClean="0"/>
              <a:t>2019/3/11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3D1DB-4B89-4B9E-99FA-51A04CF95A3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BD7BAD-2227-4ED9-976D-74FC1DE8D0D6}" type="datetimeFigureOut">
              <a:rPr lang="zh-CN" altLang="en-US" smtClean="0"/>
              <a:t>2019/3/11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02BD0B-23ED-4A76-9C99-2E249C5C7E4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2228866"/>
            <a:ext cx="12192000" cy="184820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4221088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13"/>
          <p:cNvSpPr txBox="1"/>
          <p:nvPr userDrawn="1"/>
        </p:nvSpPr>
        <p:spPr>
          <a:xfrm>
            <a:off x="3402260" y="2567806"/>
            <a:ext cx="5387481" cy="107632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n w="3175">
                  <a:solidFill>
                    <a:srgbClr val="31A5D7"/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润泽科技数据中心</a:t>
            </a:r>
          </a:p>
          <a:p>
            <a:pPr algn="ctr"/>
            <a:endParaRPr lang="en-US" altLang="zh-CN" sz="3200" b="1" dirty="0">
              <a:ln w="3175">
                <a:solidFill>
                  <a:srgbClr val="31A5D7"/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0" y="6217149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283435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349721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7872000" y="6217149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7872000" y="6283435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>
            <a:off x="7872000" y="6349721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42"/>
          <p:cNvSpPr txBox="1"/>
          <p:nvPr userDrawn="1"/>
        </p:nvSpPr>
        <p:spPr>
          <a:xfrm>
            <a:off x="4858385" y="6093460"/>
            <a:ext cx="28397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润泽科技发展有限公司</a:t>
            </a:r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-34" y="2060848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585" y="126365"/>
            <a:ext cx="2045335" cy="46736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目录页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t>‹#›</a:t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28A9D6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94211"/>
            <a:ext cx="846609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>
            <a:defPPr>
              <a:defRPr lang="zh-CN"/>
            </a:defPPr>
            <a:lvl1pPr algn="ctr">
              <a:defRPr sz="3200">
                <a:solidFill>
                  <a:srgbClr val="339933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zh-CN" altLang="en-US" sz="2400" b="1" dirty="0">
                <a:solidFill>
                  <a:schemeClr val="accent1"/>
                </a:solidFill>
              </a:rPr>
              <a:t>目录</a:t>
            </a: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05695" y="243840"/>
            <a:ext cx="2045335" cy="467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1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t>‹#›</a:t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>
                <a:solidFill>
                  <a:schemeClr val="accent1"/>
                </a:solidFill>
                <a:latin typeface="Impact" panose="020B0806030902050204" pitchFamily="34" charset="0"/>
              </a:rPr>
              <a:t>01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05695" y="243840"/>
            <a:ext cx="2045335" cy="467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2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t>‹#›</a:t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>
                <a:solidFill>
                  <a:schemeClr val="accent1"/>
                </a:solidFill>
                <a:latin typeface="Impact" panose="020B0806030902050204" pitchFamily="34" charset="0"/>
              </a:rPr>
              <a:t>02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05695" y="243840"/>
            <a:ext cx="2045335" cy="467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3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t>‹#›</a:t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>
                <a:solidFill>
                  <a:schemeClr val="accent1"/>
                </a:solidFill>
                <a:latin typeface="Impact" panose="020B0806030902050204" pitchFamily="34" charset="0"/>
              </a:rPr>
              <a:t>03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05695" y="243840"/>
            <a:ext cx="2045335" cy="467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4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t>‹#›</a:t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>
                <a:solidFill>
                  <a:schemeClr val="accent1"/>
                </a:solidFill>
                <a:latin typeface="Impact" panose="020B0806030902050204" pitchFamily="34" charset="0"/>
              </a:rPr>
              <a:t>04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05695" y="243840"/>
            <a:ext cx="2045335" cy="467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5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t>‹#›</a:t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>
                <a:solidFill>
                  <a:schemeClr val="accent1"/>
                </a:solidFill>
                <a:latin typeface="Impact" panose="020B0806030902050204" pitchFamily="34" charset="0"/>
              </a:rPr>
              <a:t>05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05695" y="243840"/>
            <a:ext cx="2045335" cy="467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6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t>‹#›</a:t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>
                <a:solidFill>
                  <a:schemeClr val="accent1"/>
                </a:solidFill>
                <a:latin typeface="Impact" panose="020B0806030902050204" pitchFamily="34" charset="0"/>
              </a:rPr>
              <a:t>06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05695" y="243840"/>
            <a:ext cx="2045335" cy="467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底面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>
          <a:xfrm>
            <a:off x="0" y="2626517"/>
            <a:ext cx="12192000" cy="1714585"/>
          </a:xfrm>
          <a:prstGeom prst="rect">
            <a:avLst/>
          </a:prstGeom>
          <a:solidFill>
            <a:schemeClr val="accent1"/>
          </a:solidFill>
          <a:ln>
            <a:solidFill>
              <a:srgbClr val="339933"/>
            </a:solidFill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0" y="4373612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3"/>
          <p:cNvSpPr txBox="1"/>
          <p:nvPr userDrawn="1"/>
        </p:nvSpPr>
        <p:spPr>
          <a:xfrm>
            <a:off x="3876871" y="2822089"/>
            <a:ext cx="4438258" cy="120032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ln w="3175">
                  <a:solidFill>
                    <a:srgbClr val="31A5D7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华康俪金黑W8" pitchFamily="49" charset="-122"/>
              </a:rPr>
              <a:t>谢谢</a:t>
            </a:r>
            <a:endParaRPr lang="zh-CN" altLang="en-US" sz="11500" b="1" dirty="0">
              <a:ln w="3175">
                <a:solidFill>
                  <a:srgbClr val="31A5D7"/>
                </a:solidFill>
              </a:ln>
              <a:solidFill>
                <a:schemeClr val="bg1"/>
              </a:solidFill>
              <a:latin typeface="华康俪金黑W8" pitchFamily="49" charset="-122"/>
              <a:ea typeface="华康俪金黑W8" pitchFamily="49" charset="-122"/>
            </a:endParaRPr>
          </a:p>
        </p:txBody>
      </p:sp>
      <p:cxnSp>
        <p:nvCxnSpPr>
          <p:cNvPr id="26" name="直接连接符 25"/>
          <p:cNvCxnSpPr/>
          <p:nvPr userDrawn="1"/>
        </p:nvCxnSpPr>
        <p:spPr>
          <a:xfrm>
            <a:off x="-34" y="2597856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 userDrawn="1"/>
        </p:nvCxnSpPr>
        <p:spPr>
          <a:xfrm>
            <a:off x="0" y="6217149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 userDrawn="1"/>
        </p:nvCxnSpPr>
        <p:spPr>
          <a:xfrm>
            <a:off x="0" y="6283435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 userDrawn="1"/>
        </p:nvCxnSpPr>
        <p:spPr>
          <a:xfrm>
            <a:off x="0" y="6349721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 userDrawn="1"/>
        </p:nvCxnSpPr>
        <p:spPr>
          <a:xfrm>
            <a:off x="7872000" y="6217149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 userDrawn="1"/>
        </p:nvCxnSpPr>
        <p:spPr>
          <a:xfrm>
            <a:off x="7872000" y="6283435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 userDrawn="1"/>
        </p:nvCxnSpPr>
        <p:spPr>
          <a:xfrm>
            <a:off x="7872000" y="6349721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42"/>
          <p:cNvSpPr txBox="1"/>
          <p:nvPr userDrawn="1"/>
        </p:nvSpPr>
        <p:spPr>
          <a:xfrm>
            <a:off x="4858385" y="6093460"/>
            <a:ext cx="27552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润泽科技发展有限公司</a:t>
            </a: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05695" y="243840"/>
            <a:ext cx="2045335" cy="46736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943261" y="6338262"/>
            <a:ext cx="540987" cy="283147"/>
          </a:xfrm>
          <a:prstGeom prst="rect">
            <a:avLst/>
          </a:prstGeom>
        </p:spPr>
        <p:txBody>
          <a:bodyPr wrap="square" lIns="0" tIns="0" rIns="0" bIns="0"/>
          <a:lstStyle>
            <a:lvl1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hf hdr="0" ftr="0" dt="0"/>
  <p:txStyles>
    <p:titleStyle>
      <a:lvl1pPr algn="ctr" defTabSz="121856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5000">
              <a:srgbClr val="E6E6E6"/>
            </a:gs>
            <a:gs pos="25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3"/>
          <p:cNvSpPr txBox="1"/>
          <p:nvPr/>
        </p:nvSpPr>
        <p:spPr>
          <a:xfrm>
            <a:off x="3287688" y="3212976"/>
            <a:ext cx="5387481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n w="3175">
                  <a:solidFill>
                    <a:srgbClr val="31A5D7"/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配电柜维护保养培训</a:t>
            </a:r>
            <a:endParaRPr lang="en-US" altLang="zh-CN" sz="3200" b="1" dirty="0">
              <a:ln w="3175">
                <a:solidFill>
                  <a:srgbClr val="31A5D7"/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904312" y="4869160"/>
            <a:ext cx="1338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培训讲师：</a:t>
            </a:r>
            <a:endParaRPr lang="en-US" altLang="zh-CN" dirty="0"/>
          </a:p>
          <a:p>
            <a:r>
              <a:rPr lang="zh-CN" altLang="en-US" dirty="0"/>
              <a:t>培训日期：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9</a:t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680926" y="1268760"/>
            <a:ext cx="56392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半年度检测维护（设备运行参数检查）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5407025" y="2625725"/>
          <a:ext cx="6656705" cy="215265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74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823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3528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操作步骤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打开配电柜柜门；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104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使用万用表检测三相电压情况，比对设备仪表检测数据并进行记录；</a:t>
                      </a:r>
                      <a:b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（电压：</a:t>
                      </a:r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209~231V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104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使用钳流表柔性软环测量工具检测三相电流，比对设备仪表检测数据并进行记录；</a:t>
                      </a:r>
                      <a:b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（电流：≤</a:t>
                      </a: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80%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系统额定电流）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半年度检测维护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0475" y="1928495"/>
            <a:ext cx="4013835" cy="4147185"/>
          </a:xfrm>
          <a:prstGeom prst="rect">
            <a:avLst/>
          </a:prstGeom>
        </p:spPr>
      </p:pic>
      <p:sp>
        <p:nvSpPr>
          <p:cNvPr id="4" name="流程图: 联系 3"/>
          <p:cNvSpPr/>
          <p:nvPr/>
        </p:nvSpPr>
        <p:spPr>
          <a:xfrm>
            <a:off x="1631315" y="5156835"/>
            <a:ext cx="269875" cy="260350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1</a:t>
            </a:r>
          </a:p>
        </p:txBody>
      </p:sp>
      <p:sp>
        <p:nvSpPr>
          <p:cNvPr id="5" name="流程图: 联系 4"/>
          <p:cNvSpPr/>
          <p:nvPr/>
        </p:nvSpPr>
        <p:spPr>
          <a:xfrm>
            <a:off x="2927985" y="3789045"/>
            <a:ext cx="281940" cy="287020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2</a:t>
            </a:r>
          </a:p>
        </p:txBody>
      </p:sp>
      <p:sp>
        <p:nvSpPr>
          <p:cNvPr id="6" name="流程图: 联系 5"/>
          <p:cNvSpPr/>
          <p:nvPr/>
        </p:nvSpPr>
        <p:spPr>
          <a:xfrm>
            <a:off x="3359785" y="4076700"/>
            <a:ext cx="271780" cy="253365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10</a:t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680926" y="1268760"/>
            <a:ext cx="47031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半年度检测维护（设备组件检查）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4940300" y="2178050"/>
          <a:ext cx="7104380" cy="251079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194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84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5245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操作步骤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36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依次打开设备控制室柜门及后柜门；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356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查看设备保险无缺失，工作是否正常，熔断指示灯未亮起；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36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查看设备接线端子无松动、断开、拉弧现象；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36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4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查看设备互感器、继电器无拉弧、表面无裂痕等情况；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36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  <a:sym typeface="+mn-ea"/>
                        </a:rPr>
                        <a:t>5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查看线缆、铜排紧固正常，绝缘支架外观完好、清洁；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半年度检测维护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685" y="1735455"/>
            <a:ext cx="3794125" cy="4397375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4368165" y="3366135"/>
            <a:ext cx="287655" cy="27876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1</a:t>
            </a:r>
          </a:p>
        </p:txBody>
      </p:sp>
      <p:sp>
        <p:nvSpPr>
          <p:cNvPr id="6" name="椭圆 5"/>
          <p:cNvSpPr/>
          <p:nvPr/>
        </p:nvSpPr>
        <p:spPr>
          <a:xfrm>
            <a:off x="3491230" y="5837555"/>
            <a:ext cx="273050" cy="29527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3</a:t>
            </a:r>
          </a:p>
        </p:txBody>
      </p:sp>
      <p:sp>
        <p:nvSpPr>
          <p:cNvPr id="9" name="椭圆 8"/>
          <p:cNvSpPr/>
          <p:nvPr/>
        </p:nvSpPr>
        <p:spPr>
          <a:xfrm>
            <a:off x="2531745" y="4813300"/>
            <a:ext cx="316230" cy="27178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5</a:t>
            </a:r>
          </a:p>
        </p:txBody>
      </p:sp>
      <p:sp>
        <p:nvSpPr>
          <p:cNvPr id="11" name="椭圆 10"/>
          <p:cNvSpPr/>
          <p:nvPr/>
        </p:nvSpPr>
        <p:spPr>
          <a:xfrm>
            <a:off x="3831590" y="5065395"/>
            <a:ext cx="287655" cy="28765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2</a:t>
            </a:r>
          </a:p>
        </p:txBody>
      </p:sp>
      <p:sp>
        <p:nvSpPr>
          <p:cNvPr id="13" name="椭圆 12"/>
          <p:cNvSpPr/>
          <p:nvPr/>
        </p:nvSpPr>
        <p:spPr>
          <a:xfrm>
            <a:off x="3332480" y="4777105"/>
            <a:ext cx="287655" cy="28829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11</a:t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680926" y="1268760"/>
            <a:ext cx="47031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半年度检测维护（设备温升检测）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4989830" y="2576195"/>
          <a:ext cx="7075170" cy="167767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169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582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3883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操作步骤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883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/>
                        <a:t>使用红外成像仪</a:t>
                      </a:r>
                      <a:r>
                        <a:rPr lang="en-US" altLang="zh-CN" sz="1600" dirty="0"/>
                        <a:t>/</a:t>
                      </a:r>
                      <a:r>
                        <a:rPr lang="zh-CN" altLang="en-US" sz="1600" dirty="0"/>
                        <a:t>点温仪，检查配电柜电气接点、铜排无异常温升情况；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半年度检测维护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190" y="1753235"/>
            <a:ext cx="3775710" cy="4344670"/>
          </a:xfrm>
          <a:prstGeom prst="rect">
            <a:avLst/>
          </a:prstGeom>
        </p:spPr>
      </p:pic>
      <p:sp>
        <p:nvSpPr>
          <p:cNvPr id="5" name="流程图: 联系 4"/>
          <p:cNvSpPr/>
          <p:nvPr/>
        </p:nvSpPr>
        <p:spPr>
          <a:xfrm>
            <a:off x="3527425" y="5271135"/>
            <a:ext cx="271780" cy="262890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12</a:t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半年度检测维护</a:t>
            </a:r>
          </a:p>
        </p:txBody>
      </p:sp>
      <p:sp>
        <p:nvSpPr>
          <p:cNvPr id="7" name="TextBox 4"/>
          <p:cNvSpPr txBox="1"/>
          <p:nvPr/>
        </p:nvSpPr>
        <p:spPr>
          <a:xfrm>
            <a:off x="1680926" y="1268760"/>
            <a:ext cx="47031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半年度检测维护（设备表面卫生清洁）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4578350" y="2616835"/>
          <a:ext cx="7595870" cy="228219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696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26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03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操作步骤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03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使用干抹布对设备表面进行卫生清洁工作，无明显灰尘。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03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维护测试完毕，回收清点工具，关闭柜门。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03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恢复设备标准运行状态；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03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4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拆除安全措施，清理现场；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03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5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维护作业完毕。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785" y="1927225"/>
            <a:ext cx="3110865" cy="41490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13</a:t>
            </a:fld>
            <a:endParaRPr lang="zh-CN" altLang="en-US" dirty="0"/>
          </a:p>
        </p:txBody>
      </p:sp>
      <p:cxnSp>
        <p:nvCxnSpPr>
          <p:cNvPr id="44" name="直接连接符 43"/>
          <p:cNvCxnSpPr/>
          <p:nvPr/>
        </p:nvCxnSpPr>
        <p:spPr>
          <a:xfrm>
            <a:off x="5015880" y="2167014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5011330" y="239943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>
            <a:off x="5011330" y="191683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5015880" y="2167014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5011330" y="239943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>
            <a:off x="5011330" y="2204864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5015880" y="1988840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组合 50"/>
          <p:cNvGrpSpPr/>
          <p:nvPr/>
        </p:nvGrpSpPr>
        <p:grpSpPr>
          <a:xfrm>
            <a:off x="2281144" y="2017823"/>
            <a:ext cx="7775701" cy="810099"/>
            <a:chOff x="3504874" y="1353111"/>
            <a:chExt cx="5182251" cy="1057946"/>
          </a:xfrm>
          <a:solidFill>
            <a:schemeClr val="accent1"/>
          </a:solidFill>
        </p:grpSpPr>
        <p:sp>
          <p:nvSpPr>
            <p:cNvPr id="52" name="矩形 51"/>
            <p:cNvSpPr/>
            <p:nvPr/>
          </p:nvSpPr>
          <p:spPr>
            <a:xfrm>
              <a:off x="5108996" y="1353111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29"/>
            <p:cNvSpPr/>
            <p:nvPr/>
          </p:nvSpPr>
          <p:spPr>
            <a:xfrm>
              <a:off x="3504874" y="1353111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grpFill/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55" name="TextBox 42"/>
            <p:cNvSpPr txBox="1"/>
            <p:nvPr/>
          </p:nvSpPr>
          <p:spPr>
            <a:xfrm>
              <a:off x="5269496" y="1716282"/>
              <a:ext cx="3416854" cy="44213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培训目标及培训要求</a:t>
              </a: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2281144" y="2903803"/>
            <a:ext cx="7775702" cy="810099"/>
            <a:chOff x="3504874" y="2510154"/>
            <a:chExt cx="5182252" cy="1057946"/>
          </a:xfrm>
        </p:grpSpPr>
        <p:sp>
          <p:nvSpPr>
            <p:cNvPr id="57" name="矩形 56"/>
            <p:cNvSpPr/>
            <p:nvPr/>
          </p:nvSpPr>
          <p:spPr>
            <a:xfrm>
              <a:off x="5108996" y="2510154"/>
              <a:ext cx="3578130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29"/>
            <p:cNvSpPr/>
            <p:nvPr/>
          </p:nvSpPr>
          <p:spPr>
            <a:xfrm>
              <a:off x="3504874" y="2510154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59" name="TextBox 80"/>
            <p:cNvSpPr txBox="1"/>
            <p:nvPr/>
          </p:nvSpPr>
          <p:spPr>
            <a:xfrm>
              <a:off x="3744450" y="2670391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>
                  <a:latin typeface="Impact" panose="020B0806030902050204" pitchFamily="34" charset="0"/>
                </a:rPr>
                <a:t>02</a:t>
              </a:r>
              <a:endParaRPr lang="zh-CN" altLang="en-US" sz="3200" dirty="0">
                <a:latin typeface="Impact" panose="020B0806030902050204" pitchFamily="34" charset="0"/>
              </a:endParaRPr>
            </a:p>
          </p:txBody>
        </p:sp>
        <p:sp>
          <p:nvSpPr>
            <p:cNvPr id="60" name="TextBox 81"/>
            <p:cNvSpPr txBox="1"/>
            <p:nvPr/>
          </p:nvSpPr>
          <p:spPr>
            <a:xfrm>
              <a:off x="5269498" y="2873327"/>
              <a:ext cx="3417628" cy="442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配电柜</a:t>
              </a:r>
              <a:r>
                <a:rPr lang="en-US" altLang="zh-CN" sz="1600" b="1" dirty="0">
                  <a:solidFill>
                    <a:schemeClr val="bg1"/>
                  </a:solidFill>
                </a:rPr>
                <a:t>-</a:t>
              </a:r>
              <a:r>
                <a:rPr lang="zh-CN" altLang="en-US" sz="1600" b="1" dirty="0">
                  <a:solidFill>
                    <a:schemeClr val="bg1"/>
                  </a:solidFill>
                </a:rPr>
                <a:t>半年度检测维护</a:t>
              </a:r>
            </a:p>
          </p:txBody>
        </p:sp>
      </p:grpSp>
      <p:sp>
        <p:nvSpPr>
          <p:cNvPr id="67" name="TextBox 14"/>
          <p:cNvSpPr txBox="1"/>
          <p:nvPr/>
        </p:nvSpPr>
        <p:spPr>
          <a:xfrm>
            <a:off x="2662135" y="2143101"/>
            <a:ext cx="846609" cy="584775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>
                <a:latin typeface="Impact" panose="020B0806030902050204" pitchFamily="34" charset="0"/>
              </a:rPr>
              <a:t>01</a:t>
            </a:r>
            <a:endParaRPr lang="zh-CN" altLang="en-US" sz="3200" dirty="0">
              <a:latin typeface="Impact" panose="020B0806030902050204" pitchFamily="34" charset="0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279576" y="3779309"/>
            <a:ext cx="7775702" cy="810099"/>
            <a:chOff x="3504874" y="2510154"/>
            <a:chExt cx="5182252" cy="1057946"/>
          </a:xfrm>
        </p:grpSpPr>
        <p:sp>
          <p:nvSpPr>
            <p:cNvPr id="21" name="矩形 20"/>
            <p:cNvSpPr/>
            <p:nvPr/>
          </p:nvSpPr>
          <p:spPr>
            <a:xfrm>
              <a:off x="5108996" y="2510154"/>
              <a:ext cx="3578130" cy="1057946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9"/>
            <p:cNvSpPr/>
            <p:nvPr/>
          </p:nvSpPr>
          <p:spPr>
            <a:xfrm>
              <a:off x="3504874" y="2510154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3" name="TextBox 80"/>
            <p:cNvSpPr txBox="1"/>
            <p:nvPr/>
          </p:nvSpPr>
          <p:spPr>
            <a:xfrm>
              <a:off x="3744450" y="2671181"/>
              <a:ext cx="616706" cy="76210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latin typeface="Impact" panose="020B0806030902050204" pitchFamily="34" charset="0"/>
              </a:endParaRPr>
            </a:p>
          </p:txBody>
        </p:sp>
        <p:sp>
          <p:nvSpPr>
            <p:cNvPr id="24" name="TextBox 81"/>
            <p:cNvSpPr txBox="1"/>
            <p:nvPr/>
          </p:nvSpPr>
          <p:spPr>
            <a:xfrm>
              <a:off x="5269498" y="2873327"/>
              <a:ext cx="3417628" cy="442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配电柜</a:t>
              </a:r>
              <a:r>
                <a:rPr lang="en-US" altLang="zh-CN" sz="1600" b="1" dirty="0">
                  <a:solidFill>
                    <a:schemeClr val="bg1"/>
                  </a:solidFill>
                </a:rPr>
                <a:t>-</a:t>
              </a:r>
              <a:r>
                <a:rPr lang="zh-CN" altLang="en-US" sz="1600" b="1" dirty="0">
                  <a:solidFill>
                    <a:schemeClr val="bg1"/>
                  </a:solidFill>
                </a:rPr>
                <a:t>年度维护保养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14</a:t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680926" y="1268760"/>
            <a:ext cx="4248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年度检测维护（先提条件及安全保障）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1708030" y="2152381"/>
          <a:ext cx="8852466" cy="259847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970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554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准备工作及回退计划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经过相关领导及部门的变更审批流程；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842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通报监控值班人员。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通报受到影响的机房用户。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4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穿戴必备的个人防护用品；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5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维护工作应至少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人配合进行，互相监护；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年度保养维护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15</a:t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680926" y="1124744"/>
            <a:ext cx="52791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年度检测维护（工具、备件及回退计划）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1680925" y="1916832"/>
          <a:ext cx="8883911" cy="41836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002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836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准备工作及回退计划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MOP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程序文档及维护记录表；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842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手动工具类，包括绝缘螺丝批组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套、扳手组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套、套筒组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套、手钳组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套；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卫生清洁工具，包括真空吸尘器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台、除尘毛刷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个、干抹布若干；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4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检测仪器仪表，包括温湿度计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个、万用表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个、钳流表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个、点温仪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个、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500V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绝缘摇表；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5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安全防护用品，包括长袖纯棉工作服、护目镜、安全鞋、防护手套、接地线、放电杆、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LOTO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锁具、警示牌、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0.4KV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验电器；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6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维护备件及耗材，包括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DDG-A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导电复合脂。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7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 维护作业过程中若发生异常，不可强行操作，应立即停止操作，对设备问题进行讨论、判定，采取恢复回退操作或隔离措施，待查明问题并修复完成后方可继续按照标准操作程序进行操作。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年度保养维护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16</a:t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672508" y="1479557"/>
            <a:ext cx="52791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年度检测维护（准备工作）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1703705" y="2323465"/>
          <a:ext cx="8888095" cy="224917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004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876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9339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操作内容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检查配电柜柜眉编号、供电间隔编号，确认维护对象；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025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在维护设备周边设置安全警示隔离；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33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完成以上操作内容，进行如下维护项；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年度保养维护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17</a:t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680926" y="1124744"/>
            <a:ext cx="52791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年度检测维护（运行环境检查）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1680926" y="1916832"/>
          <a:ext cx="8852466" cy="259847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970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554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操作内容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使用温湿度计测量机房环境温度，开关柜周围年平均温度应小于</a:t>
                      </a:r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45℃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；；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842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使用温湿度计测量机房环境湿度，开关柜周围年平均湿度应小于</a:t>
                      </a:r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80%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；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检查确认设备周边无杂物堆放，无易燃易爆物品；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4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检查机房内部没有异响、异味、孔洞、漏水等情况；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5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设备周围没有影响设备操作的杂物。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年度保养维护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18</a:t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703786" y="1134269"/>
            <a:ext cx="52791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年度检测维护（外观检查）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5005705" y="2117090"/>
          <a:ext cx="7106920" cy="201549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20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861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385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操作内容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设备指示灯、仪表、控制按钮等无缺失、破损；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88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检查测试仪表基本功能正常，无异常情况；</a:t>
                      </a:r>
                      <a:b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（切换电压、电流等数据显示，确认仪表工作状况正常）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32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设备表面无划痕、无油污；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无变形、锈蚀情况；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44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4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检查设备标识无破损、模糊、脱落情况；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年度保养维护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685" y="1763395"/>
            <a:ext cx="3898265" cy="4341495"/>
          </a:xfrm>
          <a:prstGeom prst="rect">
            <a:avLst/>
          </a:prstGeom>
        </p:spPr>
      </p:pic>
      <p:sp>
        <p:nvSpPr>
          <p:cNvPr id="5" name="椭圆 4"/>
          <p:cNvSpPr/>
          <p:nvPr/>
        </p:nvSpPr>
        <p:spPr>
          <a:xfrm>
            <a:off x="2805430" y="3094355"/>
            <a:ext cx="278130" cy="27876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1</a:t>
            </a:r>
          </a:p>
        </p:txBody>
      </p:sp>
      <p:sp>
        <p:nvSpPr>
          <p:cNvPr id="6" name="椭圆 5"/>
          <p:cNvSpPr/>
          <p:nvPr/>
        </p:nvSpPr>
        <p:spPr>
          <a:xfrm>
            <a:off x="3431540" y="1988820"/>
            <a:ext cx="278765" cy="26924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2</a:t>
            </a:r>
          </a:p>
        </p:txBody>
      </p:sp>
      <p:sp>
        <p:nvSpPr>
          <p:cNvPr id="9" name="椭圆 8"/>
          <p:cNvSpPr/>
          <p:nvPr/>
        </p:nvSpPr>
        <p:spPr>
          <a:xfrm>
            <a:off x="4079875" y="4149090"/>
            <a:ext cx="278765" cy="28765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3</a:t>
            </a:r>
          </a:p>
        </p:txBody>
      </p:sp>
      <p:sp>
        <p:nvSpPr>
          <p:cNvPr id="11" name="椭圆 10"/>
          <p:cNvSpPr/>
          <p:nvPr/>
        </p:nvSpPr>
        <p:spPr>
          <a:xfrm>
            <a:off x="1271270" y="4004945"/>
            <a:ext cx="288290" cy="28765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1</a:t>
            </a:fld>
            <a:endParaRPr lang="zh-CN" altLang="en-US" dirty="0"/>
          </a:p>
        </p:txBody>
      </p:sp>
      <p:cxnSp>
        <p:nvCxnSpPr>
          <p:cNvPr id="44" name="直接连接符 43"/>
          <p:cNvCxnSpPr/>
          <p:nvPr/>
        </p:nvCxnSpPr>
        <p:spPr>
          <a:xfrm>
            <a:off x="5015880" y="2167014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5011330" y="239943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>
            <a:off x="5011330" y="191683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5015880" y="2167014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5011330" y="239943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>
            <a:off x="5011330" y="2204864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5015880" y="1988840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组合 50"/>
          <p:cNvGrpSpPr/>
          <p:nvPr/>
        </p:nvGrpSpPr>
        <p:grpSpPr>
          <a:xfrm>
            <a:off x="2281144" y="2017823"/>
            <a:ext cx="7775701" cy="810099"/>
            <a:chOff x="3504874" y="1353111"/>
            <a:chExt cx="5182251" cy="1057946"/>
          </a:xfrm>
          <a:solidFill>
            <a:schemeClr val="accent1"/>
          </a:solidFill>
        </p:grpSpPr>
        <p:sp>
          <p:nvSpPr>
            <p:cNvPr id="52" name="矩形 51"/>
            <p:cNvSpPr/>
            <p:nvPr/>
          </p:nvSpPr>
          <p:spPr>
            <a:xfrm>
              <a:off x="5108996" y="1353111"/>
              <a:ext cx="3578129" cy="1057946"/>
            </a:xfrm>
            <a:prstGeom prst="rect">
              <a:avLst/>
            </a:prstGeom>
            <a:grpFill/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29"/>
            <p:cNvSpPr/>
            <p:nvPr/>
          </p:nvSpPr>
          <p:spPr>
            <a:xfrm>
              <a:off x="3504874" y="1353111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grpFill/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55" name="TextBox 42"/>
            <p:cNvSpPr txBox="1"/>
            <p:nvPr/>
          </p:nvSpPr>
          <p:spPr>
            <a:xfrm>
              <a:off x="5269496" y="1716282"/>
              <a:ext cx="3416854" cy="44213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培训目标及培训要求</a:t>
              </a: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2281144" y="2903803"/>
            <a:ext cx="7775702" cy="810099"/>
            <a:chOff x="3504874" y="2510154"/>
            <a:chExt cx="5182252" cy="1057946"/>
          </a:xfrm>
        </p:grpSpPr>
        <p:sp>
          <p:nvSpPr>
            <p:cNvPr id="57" name="矩形 56"/>
            <p:cNvSpPr/>
            <p:nvPr/>
          </p:nvSpPr>
          <p:spPr>
            <a:xfrm>
              <a:off x="5108996" y="2510154"/>
              <a:ext cx="3578130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29"/>
            <p:cNvSpPr/>
            <p:nvPr/>
          </p:nvSpPr>
          <p:spPr>
            <a:xfrm>
              <a:off x="3504874" y="2510154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59" name="TextBox 80"/>
            <p:cNvSpPr txBox="1"/>
            <p:nvPr/>
          </p:nvSpPr>
          <p:spPr>
            <a:xfrm>
              <a:off x="3744450" y="2670391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>
                  <a:latin typeface="Impact" panose="020B0806030902050204" pitchFamily="34" charset="0"/>
                </a:rPr>
                <a:t>02</a:t>
              </a:r>
              <a:endParaRPr lang="zh-CN" altLang="en-US" sz="3200" dirty="0">
                <a:latin typeface="Impact" panose="020B0806030902050204" pitchFamily="34" charset="0"/>
              </a:endParaRPr>
            </a:p>
          </p:txBody>
        </p:sp>
        <p:sp>
          <p:nvSpPr>
            <p:cNvPr id="60" name="TextBox 81"/>
            <p:cNvSpPr txBox="1"/>
            <p:nvPr/>
          </p:nvSpPr>
          <p:spPr>
            <a:xfrm>
              <a:off x="5269498" y="2873327"/>
              <a:ext cx="3417628" cy="442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配电柜</a:t>
              </a:r>
              <a:r>
                <a:rPr lang="en-US" altLang="zh-CN" sz="1600" b="1" dirty="0">
                  <a:solidFill>
                    <a:schemeClr val="bg1"/>
                  </a:solidFill>
                </a:rPr>
                <a:t>-</a:t>
              </a:r>
              <a:r>
                <a:rPr lang="zh-CN" altLang="en-US" sz="1600" b="1" dirty="0">
                  <a:solidFill>
                    <a:schemeClr val="bg1"/>
                  </a:solidFill>
                </a:rPr>
                <a:t>半年度检测维护</a:t>
              </a:r>
            </a:p>
          </p:txBody>
        </p:sp>
      </p:grpSp>
      <p:sp>
        <p:nvSpPr>
          <p:cNvPr id="67" name="TextBox 14"/>
          <p:cNvSpPr txBox="1"/>
          <p:nvPr/>
        </p:nvSpPr>
        <p:spPr>
          <a:xfrm>
            <a:off x="2662135" y="2143101"/>
            <a:ext cx="846609" cy="584775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>
                <a:latin typeface="Impact" panose="020B0806030902050204" pitchFamily="34" charset="0"/>
              </a:rPr>
              <a:t>01</a:t>
            </a:r>
            <a:endParaRPr lang="zh-CN" altLang="en-US" sz="3200" dirty="0">
              <a:latin typeface="Impact" panose="020B0806030902050204" pitchFamily="34" charset="0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279576" y="3779309"/>
            <a:ext cx="7775702" cy="810099"/>
            <a:chOff x="3504874" y="2510154"/>
            <a:chExt cx="5182252" cy="1057946"/>
          </a:xfrm>
        </p:grpSpPr>
        <p:sp>
          <p:nvSpPr>
            <p:cNvPr id="21" name="矩形 20"/>
            <p:cNvSpPr/>
            <p:nvPr/>
          </p:nvSpPr>
          <p:spPr>
            <a:xfrm>
              <a:off x="5108996" y="2510154"/>
              <a:ext cx="3578130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9"/>
            <p:cNvSpPr/>
            <p:nvPr/>
          </p:nvSpPr>
          <p:spPr>
            <a:xfrm>
              <a:off x="3504874" y="2510154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3" name="TextBox 80"/>
            <p:cNvSpPr txBox="1"/>
            <p:nvPr/>
          </p:nvSpPr>
          <p:spPr>
            <a:xfrm>
              <a:off x="3744450" y="2671181"/>
              <a:ext cx="616706" cy="76210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latin typeface="Impact" panose="020B0806030902050204" pitchFamily="34" charset="0"/>
              </a:endParaRPr>
            </a:p>
          </p:txBody>
        </p:sp>
        <p:sp>
          <p:nvSpPr>
            <p:cNvPr id="24" name="TextBox 81"/>
            <p:cNvSpPr txBox="1"/>
            <p:nvPr/>
          </p:nvSpPr>
          <p:spPr>
            <a:xfrm>
              <a:off x="5269498" y="2873327"/>
              <a:ext cx="3417628" cy="442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配电柜</a:t>
              </a:r>
              <a:r>
                <a:rPr lang="en-US" altLang="zh-CN" sz="1600" b="1" dirty="0">
                  <a:solidFill>
                    <a:schemeClr val="bg1"/>
                  </a:solidFill>
                </a:rPr>
                <a:t>-</a:t>
              </a:r>
              <a:r>
                <a:rPr lang="zh-CN" altLang="en-US" sz="1600" b="1" dirty="0">
                  <a:solidFill>
                    <a:schemeClr val="bg1"/>
                  </a:solidFill>
                </a:rPr>
                <a:t>年度维护保养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19</a:t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680926" y="1481369"/>
            <a:ext cx="52791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年度检测维护（状态指示灯及报警信息检查）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4959350" y="2640965"/>
          <a:ext cx="7151370" cy="265557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245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268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4676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操作内容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944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检查所有开关间隔分</a:t>
                      </a:r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合状态和二次指示灯指示状态相对应；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693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检查所有开关间隔无异常状态及告警信息，控制模块保护值设定满足要求；</a:t>
                      </a:r>
                      <a:b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（抽屉间隔：无</a:t>
                      </a: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TRIP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位状态；框架断路器间隔：无故障指示灯点亮，“</a:t>
                      </a: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alarm”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及“</a:t>
                      </a: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warning”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状态指示未点亮）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年度保养维护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785" y="1881505"/>
            <a:ext cx="3562985" cy="4284980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2463800" y="4336415"/>
            <a:ext cx="278765" cy="27876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1</a:t>
            </a:r>
          </a:p>
        </p:txBody>
      </p:sp>
      <p:sp>
        <p:nvSpPr>
          <p:cNvPr id="5" name="椭圆 4"/>
          <p:cNvSpPr/>
          <p:nvPr/>
        </p:nvSpPr>
        <p:spPr>
          <a:xfrm>
            <a:off x="3682365" y="4260850"/>
            <a:ext cx="288290" cy="28829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20</a:t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680926" y="1481369"/>
            <a:ext cx="52791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年度检测维护（设备防雷及接地检查）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4864100" y="2687955"/>
          <a:ext cx="7263130" cy="255079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353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2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227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操作内容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03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检查设备外壳、柜门等所有金属部位保护接地是否紧固、有效；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62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检查设备输入、输出回路地线连接是否紧固、有效；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563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检查设备防雷接地是否紧固、有效，防雷空开</a:t>
                      </a: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保险是否闭合，</a:t>
                      </a: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SPD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是否失效；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626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4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使用接地电阻测试仪，测试低压系统接地阻值。</a:t>
                      </a:r>
                      <a:b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（系统接地阻值：≤</a:t>
                      </a: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1Ω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年度保养维护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350" y="1960880"/>
            <a:ext cx="3641090" cy="4294505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2899410" y="1960880"/>
            <a:ext cx="254000" cy="24447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1</a:t>
            </a:r>
          </a:p>
        </p:txBody>
      </p:sp>
      <p:sp>
        <p:nvSpPr>
          <p:cNvPr id="5" name="椭圆 4"/>
          <p:cNvSpPr/>
          <p:nvPr/>
        </p:nvSpPr>
        <p:spPr>
          <a:xfrm>
            <a:off x="3215005" y="3832860"/>
            <a:ext cx="253365" cy="27241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2</a:t>
            </a:r>
          </a:p>
        </p:txBody>
      </p:sp>
      <p:sp>
        <p:nvSpPr>
          <p:cNvPr id="6" name="椭圆 5"/>
          <p:cNvSpPr/>
          <p:nvPr/>
        </p:nvSpPr>
        <p:spPr>
          <a:xfrm>
            <a:off x="2865755" y="5445125"/>
            <a:ext cx="287655" cy="28765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3</a:t>
            </a:r>
          </a:p>
        </p:txBody>
      </p:sp>
      <p:sp>
        <p:nvSpPr>
          <p:cNvPr id="9" name="椭圆 8"/>
          <p:cNvSpPr/>
          <p:nvPr/>
        </p:nvSpPr>
        <p:spPr>
          <a:xfrm>
            <a:off x="3677285" y="4516755"/>
            <a:ext cx="287655" cy="27051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21</a:t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680926" y="1481369"/>
            <a:ext cx="52791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年度检测维护（运行参数检查）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5347335" y="2524760"/>
          <a:ext cx="6649720" cy="26441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7373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759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3246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操作内容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116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打开配电柜后柜门；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08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使用万用表检测三相电压情况，比对设备仪表检测数据并进行记录；</a:t>
                      </a:r>
                      <a:b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（电压：</a:t>
                      </a:r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209~231V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096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使用钳流表柔性软环测量工具检测三相电流，比对设备仪表检测数据并进行记录；</a:t>
                      </a:r>
                      <a:b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（电流：≤</a:t>
                      </a: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80%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系统额定电流）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年度保养维护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685" y="2004060"/>
            <a:ext cx="4202430" cy="4147185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1343660" y="4725035"/>
            <a:ext cx="287655" cy="28829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1</a:t>
            </a:r>
          </a:p>
        </p:txBody>
      </p:sp>
      <p:sp>
        <p:nvSpPr>
          <p:cNvPr id="5" name="椭圆 4"/>
          <p:cNvSpPr/>
          <p:nvPr/>
        </p:nvSpPr>
        <p:spPr>
          <a:xfrm>
            <a:off x="2548890" y="3763010"/>
            <a:ext cx="306705" cy="29083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2</a:t>
            </a:r>
          </a:p>
        </p:txBody>
      </p:sp>
      <p:sp>
        <p:nvSpPr>
          <p:cNvPr id="9" name="椭圆 8"/>
          <p:cNvSpPr/>
          <p:nvPr/>
        </p:nvSpPr>
        <p:spPr>
          <a:xfrm>
            <a:off x="2855595" y="4436745"/>
            <a:ext cx="288290" cy="28829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22</a:t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680926" y="1481369"/>
            <a:ext cx="52791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年度检测维护（设备温升检查）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5299710" y="2508885"/>
          <a:ext cx="6755765" cy="164211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851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70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8328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操作内容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588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使用红外成像仪</a:t>
                      </a: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点温仪，检查配电柜电气接点、铜排无异常温升情况；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年度保养维护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8420" y="1988820"/>
            <a:ext cx="3865880" cy="4283710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2999740" y="3860800"/>
            <a:ext cx="278765" cy="29019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23</a:t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666515" y="1281408"/>
            <a:ext cx="52791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年度检测维护（设备停电操作）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4959350" y="2365375"/>
          <a:ext cx="7135495" cy="240919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232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122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560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操作内容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927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依次分断配电柜分路开关；</a:t>
                      </a:r>
                      <a:b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（详见“</a:t>
                      </a: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LX-BY-SOP-PD-12_1”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655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主用配电柜检查设备供电是否自动切换至备用回路；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检查受影响设备是否自动重启；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4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备用回路配电柜只需确认下端设备运行是否正常；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59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5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对停电配电柜做好验电、放电、挂地线、隔离挂牌安全措施。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年度保养维护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725" y="1813560"/>
            <a:ext cx="3723640" cy="43891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24</a:t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666515" y="1281408"/>
            <a:ext cx="52791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年度检测维护（设备组件检查）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4836795" y="2402205"/>
          <a:ext cx="7214235" cy="264033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308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83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102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操作内容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9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依次打开设备控制室柜门及后柜门；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91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查看设备保险无缺失，工作是否正常，熔断指示灯未亮起；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05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查看设备接线端子无松动、断开、拉弧现象；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9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4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查看设备互感器、继电器无拉弧、表面无裂痕等情况；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9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查看线缆、铜排紧固正常，绝缘支架外观完好、清洁；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年度保养维护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535" y="1830070"/>
            <a:ext cx="3794125" cy="4397375"/>
          </a:xfrm>
          <a:prstGeom prst="rect">
            <a:avLst/>
          </a:prstGeom>
        </p:spPr>
      </p:pic>
      <p:sp>
        <p:nvSpPr>
          <p:cNvPr id="3" name="椭圆 2"/>
          <p:cNvSpPr/>
          <p:nvPr/>
        </p:nvSpPr>
        <p:spPr>
          <a:xfrm>
            <a:off x="4368165" y="3716655"/>
            <a:ext cx="287655" cy="28829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1</a:t>
            </a:r>
          </a:p>
        </p:txBody>
      </p:sp>
      <p:sp>
        <p:nvSpPr>
          <p:cNvPr id="5" name="椭圆 4"/>
          <p:cNvSpPr/>
          <p:nvPr/>
        </p:nvSpPr>
        <p:spPr>
          <a:xfrm>
            <a:off x="3807460" y="5272405"/>
            <a:ext cx="287655" cy="28829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2</a:t>
            </a:r>
          </a:p>
        </p:txBody>
      </p:sp>
      <p:sp>
        <p:nvSpPr>
          <p:cNvPr id="6" name="椭圆 5"/>
          <p:cNvSpPr/>
          <p:nvPr/>
        </p:nvSpPr>
        <p:spPr>
          <a:xfrm>
            <a:off x="2491105" y="4984115"/>
            <a:ext cx="287655" cy="28829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3</a:t>
            </a:r>
          </a:p>
        </p:txBody>
      </p:sp>
      <p:sp>
        <p:nvSpPr>
          <p:cNvPr id="9" name="椭圆 8"/>
          <p:cNvSpPr/>
          <p:nvPr/>
        </p:nvSpPr>
        <p:spPr>
          <a:xfrm>
            <a:off x="1703705" y="4984115"/>
            <a:ext cx="288290" cy="28829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4</a:t>
            </a:r>
          </a:p>
        </p:txBody>
      </p:sp>
      <p:sp>
        <p:nvSpPr>
          <p:cNvPr id="12" name="椭圆 11"/>
          <p:cNvSpPr/>
          <p:nvPr/>
        </p:nvSpPr>
        <p:spPr>
          <a:xfrm>
            <a:off x="3288030" y="5939155"/>
            <a:ext cx="287655" cy="28829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25</a:t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666515" y="1281408"/>
            <a:ext cx="52791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年度检测维护（设备连接紧固）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5094605" y="2455545"/>
          <a:ext cx="7049135" cy="200850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14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47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000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操作内容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99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使用扳手对配电柜一次回路螺栓进行紧固、检查；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863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使用螺丝刀对配电柜二次回路连接端子进行紧固、检查；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99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使用扳手对配电柜基座、固定支架进行紧固、检查。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年度保养维护</a:t>
            </a:r>
          </a:p>
        </p:txBody>
      </p:sp>
      <p:pic>
        <p:nvPicPr>
          <p:cNvPr id="4" name="图片 3" descr="微信图片_20190307131658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150" y="1859280"/>
            <a:ext cx="3653155" cy="4298315"/>
          </a:xfrm>
          <a:prstGeom prst="rect">
            <a:avLst/>
          </a:prstGeom>
        </p:spPr>
      </p:pic>
      <p:sp>
        <p:nvSpPr>
          <p:cNvPr id="3" name="椭圆 2"/>
          <p:cNvSpPr/>
          <p:nvPr/>
        </p:nvSpPr>
        <p:spPr>
          <a:xfrm>
            <a:off x="2423795" y="2132965"/>
            <a:ext cx="332740" cy="32258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1</a:t>
            </a:r>
          </a:p>
        </p:txBody>
      </p:sp>
      <p:sp>
        <p:nvSpPr>
          <p:cNvPr id="5" name="椭圆 4"/>
          <p:cNvSpPr/>
          <p:nvPr/>
        </p:nvSpPr>
        <p:spPr>
          <a:xfrm>
            <a:off x="2567940" y="5066665"/>
            <a:ext cx="287655" cy="28765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2</a:t>
            </a:r>
          </a:p>
        </p:txBody>
      </p:sp>
      <p:sp>
        <p:nvSpPr>
          <p:cNvPr id="6" name="椭圆 5"/>
          <p:cNvSpPr/>
          <p:nvPr/>
        </p:nvSpPr>
        <p:spPr>
          <a:xfrm>
            <a:off x="3854450" y="5598795"/>
            <a:ext cx="287655" cy="28765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26</a:t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666515" y="1281408"/>
            <a:ext cx="52791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年度检测维护（开关组件维护）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0041193"/>
              </p:ext>
            </p:extLst>
          </p:nvPr>
        </p:nvGraphicFramePr>
        <p:xfrm>
          <a:off x="5414010" y="2882265"/>
          <a:ext cx="6635750" cy="178498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724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632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6075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操作内容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423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对塑壳断路器供电间隔进行年度保养维护。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年度保养维护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8110" y="1886585"/>
            <a:ext cx="3882390" cy="42608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27</a:t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年度保养维护</a:t>
            </a:r>
          </a:p>
        </p:txBody>
      </p:sp>
      <p:sp>
        <p:nvSpPr>
          <p:cNvPr id="7" name="TextBox 4"/>
          <p:cNvSpPr txBox="1"/>
          <p:nvPr/>
        </p:nvSpPr>
        <p:spPr>
          <a:xfrm>
            <a:off x="1666515" y="1281408"/>
            <a:ext cx="52791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年度检测维护（设备卫生清洁）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4978400" y="2247265"/>
          <a:ext cx="7109460" cy="35128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213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88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071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操作内容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515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使用吸尘器、毛刷等专业工具对配电柜卫生进行清洁；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578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使用干抹布、毛刷等专业工具对开关、互感器、避雷器及二次接线端子表面卫生进行清洁；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3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维护测试完毕，回收清点工具，关闭柜门。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56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4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恢复设备标准运行状态；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49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5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拆除安全措施，清理现场；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624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6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维护作业完毕。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685" y="1729105"/>
            <a:ext cx="3870960" cy="44564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5000">
              <a:srgbClr val="E6E6E6"/>
            </a:gs>
            <a:gs pos="25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2</a:t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培训目标及培训要求</a:t>
            </a:r>
          </a:p>
        </p:txBody>
      </p:sp>
      <p:sp>
        <p:nvSpPr>
          <p:cNvPr id="12" name="TextBox 3"/>
          <p:cNvSpPr txBox="1"/>
          <p:nvPr/>
        </p:nvSpPr>
        <p:spPr>
          <a:xfrm>
            <a:off x="1631504" y="1228690"/>
            <a:ext cx="16561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培训目标</a:t>
            </a:r>
          </a:p>
        </p:txBody>
      </p:sp>
      <p:sp>
        <p:nvSpPr>
          <p:cNvPr id="15" name="TextBox 4"/>
          <p:cNvSpPr txBox="1"/>
          <p:nvPr/>
        </p:nvSpPr>
        <p:spPr>
          <a:xfrm>
            <a:off x="1415480" y="1772816"/>
            <a:ext cx="9145016" cy="1245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zh-CN" altLang="en-US" dirty="0">
                <a:latin typeface="+mn-ea"/>
              </a:rPr>
              <a:t>      </a:t>
            </a:r>
            <a:r>
              <a:rPr lang="zh-CN" altLang="en-US" sz="1600" dirty="0">
                <a:latin typeface="+mn-ea"/>
              </a:rPr>
              <a:t>本课程针对润泽科技数据中心运维团队人员进行，旨在使相关人员掌握低压开关柜的半年度、年度维护保养的操作流程以及安全注意事项等内容，以进一步提高润泽科技数据中心运维人员维护操作水平。</a:t>
            </a:r>
            <a:endParaRPr lang="en-US" altLang="zh-CN" sz="1600" dirty="0">
              <a:latin typeface="+mn-ea"/>
            </a:endParaRPr>
          </a:p>
        </p:txBody>
      </p:sp>
      <p:sp>
        <p:nvSpPr>
          <p:cNvPr id="17" name="TextBox 6"/>
          <p:cNvSpPr txBox="1"/>
          <p:nvPr/>
        </p:nvSpPr>
        <p:spPr>
          <a:xfrm>
            <a:off x="1775520" y="3460938"/>
            <a:ext cx="16561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培训要求</a:t>
            </a:r>
          </a:p>
        </p:txBody>
      </p:sp>
      <p:sp>
        <p:nvSpPr>
          <p:cNvPr id="18" name="TextBox 7"/>
          <p:cNvSpPr txBox="1"/>
          <p:nvPr/>
        </p:nvSpPr>
        <p:spPr>
          <a:xfrm>
            <a:off x="1415480" y="4005064"/>
            <a:ext cx="91450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zh-CN" altLang="en-US" sz="1600" dirty="0">
                <a:latin typeface="+mn-ea"/>
              </a:rPr>
              <a:t>       该课程考核合格分数线为</a:t>
            </a:r>
            <a:r>
              <a:rPr lang="en-US" altLang="zh-CN" sz="1600" dirty="0">
                <a:latin typeface="+mn-ea"/>
              </a:rPr>
              <a:t>80</a:t>
            </a:r>
            <a:r>
              <a:rPr lang="zh-CN" altLang="en-US" sz="1600" dirty="0">
                <a:latin typeface="+mn-ea"/>
              </a:rPr>
              <a:t>分， 参训人员需要掌握低压快关柜设备维护保养所使用的工具及备件、相关操作步骤、安全注意事项等内容，确保维护操作人员熟知熟会。</a:t>
            </a:r>
            <a:endParaRPr lang="en-US" altLang="zh-CN" sz="1600" dirty="0"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3</a:t>
            </a:fld>
            <a:endParaRPr lang="zh-CN" altLang="en-US" dirty="0"/>
          </a:p>
        </p:txBody>
      </p:sp>
      <p:cxnSp>
        <p:nvCxnSpPr>
          <p:cNvPr id="44" name="直接连接符 43"/>
          <p:cNvCxnSpPr/>
          <p:nvPr/>
        </p:nvCxnSpPr>
        <p:spPr>
          <a:xfrm>
            <a:off x="5015880" y="2167014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5011330" y="239943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>
            <a:off x="5011330" y="191683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5015880" y="2167014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5011330" y="239943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>
            <a:off x="5011330" y="2204864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接连接符 49"/>
          <p:cNvCxnSpPr/>
          <p:nvPr/>
        </p:nvCxnSpPr>
        <p:spPr>
          <a:xfrm>
            <a:off x="5015880" y="1988840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组合 50"/>
          <p:cNvGrpSpPr/>
          <p:nvPr/>
        </p:nvGrpSpPr>
        <p:grpSpPr>
          <a:xfrm>
            <a:off x="2281144" y="2017823"/>
            <a:ext cx="7775701" cy="810099"/>
            <a:chOff x="3504874" y="1353111"/>
            <a:chExt cx="5182251" cy="1057946"/>
          </a:xfrm>
          <a:solidFill>
            <a:schemeClr val="accent1"/>
          </a:solidFill>
        </p:grpSpPr>
        <p:sp>
          <p:nvSpPr>
            <p:cNvPr id="52" name="矩形 51"/>
            <p:cNvSpPr/>
            <p:nvPr/>
          </p:nvSpPr>
          <p:spPr>
            <a:xfrm>
              <a:off x="5108996" y="1353111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矩形 29"/>
            <p:cNvSpPr/>
            <p:nvPr/>
          </p:nvSpPr>
          <p:spPr>
            <a:xfrm>
              <a:off x="3504874" y="1353111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grpFill/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55" name="TextBox 42"/>
            <p:cNvSpPr txBox="1"/>
            <p:nvPr/>
          </p:nvSpPr>
          <p:spPr>
            <a:xfrm>
              <a:off x="5269496" y="1716282"/>
              <a:ext cx="3416854" cy="44213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培训目标及培训要求</a:t>
              </a: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2281144" y="2903803"/>
            <a:ext cx="7775702" cy="810099"/>
            <a:chOff x="3504874" y="2510154"/>
            <a:chExt cx="5182252" cy="1057946"/>
          </a:xfrm>
        </p:grpSpPr>
        <p:sp>
          <p:nvSpPr>
            <p:cNvPr id="57" name="矩形 56"/>
            <p:cNvSpPr/>
            <p:nvPr/>
          </p:nvSpPr>
          <p:spPr>
            <a:xfrm>
              <a:off x="5108996" y="2510154"/>
              <a:ext cx="3578130" cy="1057946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 29"/>
            <p:cNvSpPr/>
            <p:nvPr/>
          </p:nvSpPr>
          <p:spPr>
            <a:xfrm>
              <a:off x="3504874" y="2510154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59" name="TextBox 80"/>
            <p:cNvSpPr txBox="1"/>
            <p:nvPr/>
          </p:nvSpPr>
          <p:spPr>
            <a:xfrm>
              <a:off x="3744450" y="2670391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>
                  <a:latin typeface="Impact" panose="020B0806030902050204" pitchFamily="34" charset="0"/>
                </a:rPr>
                <a:t>02</a:t>
              </a:r>
              <a:endParaRPr lang="zh-CN" altLang="en-US" sz="3200" dirty="0">
                <a:latin typeface="Impact" panose="020B0806030902050204" pitchFamily="34" charset="0"/>
              </a:endParaRPr>
            </a:p>
          </p:txBody>
        </p:sp>
        <p:sp>
          <p:nvSpPr>
            <p:cNvPr id="60" name="TextBox 81"/>
            <p:cNvSpPr txBox="1"/>
            <p:nvPr/>
          </p:nvSpPr>
          <p:spPr>
            <a:xfrm>
              <a:off x="5269498" y="2873327"/>
              <a:ext cx="3417628" cy="442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配电柜</a:t>
              </a:r>
              <a:r>
                <a:rPr lang="en-US" altLang="zh-CN" sz="1600" b="1" dirty="0">
                  <a:solidFill>
                    <a:schemeClr val="bg1"/>
                  </a:solidFill>
                </a:rPr>
                <a:t>-</a:t>
              </a:r>
              <a:r>
                <a:rPr lang="zh-CN" altLang="en-US" sz="1600" b="1" dirty="0">
                  <a:solidFill>
                    <a:schemeClr val="bg1"/>
                  </a:solidFill>
                </a:rPr>
                <a:t>半年度检测维护</a:t>
              </a:r>
            </a:p>
          </p:txBody>
        </p:sp>
      </p:grpSp>
      <p:sp>
        <p:nvSpPr>
          <p:cNvPr id="67" name="TextBox 14"/>
          <p:cNvSpPr txBox="1"/>
          <p:nvPr/>
        </p:nvSpPr>
        <p:spPr>
          <a:xfrm>
            <a:off x="2662135" y="2143101"/>
            <a:ext cx="846609" cy="584775"/>
          </a:xfrm>
          <a:prstGeom prst="rect">
            <a:avLst/>
          </a:prstGeom>
          <a:noFill/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>
                <a:latin typeface="Impact" panose="020B0806030902050204" pitchFamily="34" charset="0"/>
              </a:rPr>
              <a:t>01</a:t>
            </a:r>
            <a:endParaRPr lang="zh-CN" altLang="en-US" sz="3200" dirty="0">
              <a:latin typeface="Impact" panose="020B0806030902050204" pitchFamily="34" charset="0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279576" y="3779309"/>
            <a:ext cx="7775702" cy="810099"/>
            <a:chOff x="3504874" y="2510154"/>
            <a:chExt cx="5182252" cy="1057946"/>
          </a:xfrm>
        </p:grpSpPr>
        <p:sp>
          <p:nvSpPr>
            <p:cNvPr id="21" name="矩形 20"/>
            <p:cNvSpPr/>
            <p:nvPr/>
          </p:nvSpPr>
          <p:spPr>
            <a:xfrm>
              <a:off x="5108996" y="2510154"/>
              <a:ext cx="3578130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9"/>
            <p:cNvSpPr/>
            <p:nvPr/>
          </p:nvSpPr>
          <p:spPr>
            <a:xfrm>
              <a:off x="3504874" y="2510154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3" name="TextBox 80"/>
            <p:cNvSpPr txBox="1"/>
            <p:nvPr/>
          </p:nvSpPr>
          <p:spPr>
            <a:xfrm>
              <a:off x="3744450" y="2671181"/>
              <a:ext cx="616706" cy="76210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latin typeface="Impact" panose="020B0806030902050204" pitchFamily="34" charset="0"/>
              </a:endParaRPr>
            </a:p>
          </p:txBody>
        </p:sp>
        <p:sp>
          <p:nvSpPr>
            <p:cNvPr id="24" name="TextBox 81"/>
            <p:cNvSpPr txBox="1"/>
            <p:nvPr/>
          </p:nvSpPr>
          <p:spPr>
            <a:xfrm>
              <a:off x="5269498" y="2873327"/>
              <a:ext cx="3417628" cy="442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配电柜</a:t>
              </a:r>
              <a:r>
                <a:rPr lang="en-US" altLang="zh-CN" sz="1600" b="1" dirty="0">
                  <a:solidFill>
                    <a:schemeClr val="bg1"/>
                  </a:solidFill>
                </a:rPr>
                <a:t>-</a:t>
              </a:r>
              <a:r>
                <a:rPr lang="zh-CN" altLang="en-US" sz="1600" b="1" dirty="0">
                  <a:solidFill>
                    <a:schemeClr val="bg1"/>
                  </a:solidFill>
                </a:rPr>
                <a:t>年度维护保养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4</a:t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631504" y="980728"/>
            <a:ext cx="51845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半年度检测维护（先提条件及安全保障）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1815976" y="1556792"/>
          <a:ext cx="8128000" cy="45313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236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043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准备工作及回退计划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经过相关领导及部门的变更审批流程；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通报监控值班人员。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穿戴必备的个人防护用品；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4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维护工作应至少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人配合进行，互相监护；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5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MOP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程序文档及维护记录表；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6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手动工具类，包括绝缘螺丝批组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套、扳手组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套、套筒组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套、手钳组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套；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7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卫生清洁工具，包括真空吸尘器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台、除尘毛刷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个、干抹布若干；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8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检测仪器仪表，包括温湿度计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个、万用表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个、钳流表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个、点温仪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个；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9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安全防护用品，包括长袖纯棉工作服、护目镜、安全鞋、隔音耳罩、防护手套；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10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 维护作业过程中若发生异常，不可强行操作，应立即停止操作，对设备问题进行讨论、判定，采取恢复回退操作或隔离措施，待查明问题并修复完成后方可继续按照标准操作程序进行操作。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半年度检测维护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5</a:t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669667" y="1432984"/>
            <a:ext cx="4248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半年度检测维护（运行环境检查）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1847528" y="2399748"/>
          <a:ext cx="8496944" cy="259847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610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359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操作步骤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使用温湿度计测量机房环境温度，开关柜周围年平均温度应小于</a:t>
                      </a:r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45℃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；；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842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使用温湿度计测量机房环境湿度，开关柜周围年平均湿度应小于</a:t>
                      </a:r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80%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；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检查确认设备周边无杂物堆放，无易燃易爆物品；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4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检查机房内部没有异响、异味、孔洞、漏水等情况；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5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设备周围没有影响设备操作的杂物。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半年度检测维护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6</a:t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669667" y="1432984"/>
            <a:ext cx="4248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半年度检测维护（设备外观检查）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5377815" y="2119630"/>
          <a:ext cx="6717030" cy="300291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435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734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2326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操作步骤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212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设备指示灯、仪表、控制按钮等无缺失、破损；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96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检查测试仪表基本功能正常，无异常情况；</a:t>
                      </a:r>
                      <a:b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（切换电压、电流等数据显示，确认仪表工作状况正常）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514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设备表面无划痕、无油污；</a:t>
                      </a:r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无变形、锈蚀情况；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276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检查设备标识无破损、模糊、脱落情况；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半年度检测维护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0970" y="1911350"/>
            <a:ext cx="3898265" cy="4341495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3446145" y="3201035"/>
            <a:ext cx="262890" cy="2667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1</a:t>
            </a:r>
          </a:p>
        </p:txBody>
      </p:sp>
      <p:sp>
        <p:nvSpPr>
          <p:cNvPr id="5" name="椭圆 4"/>
          <p:cNvSpPr/>
          <p:nvPr/>
        </p:nvSpPr>
        <p:spPr>
          <a:xfrm>
            <a:off x="4142105" y="2277110"/>
            <a:ext cx="256540" cy="23495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2</a:t>
            </a:r>
          </a:p>
        </p:txBody>
      </p:sp>
      <p:sp>
        <p:nvSpPr>
          <p:cNvPr id="6" name="椭圆 5"/>
          <p:cNvSpPr/>
          <p:nvPr/>
        </p:nvSpPr>
        <p:spPr>
          <a:xfrm>
            <a:off x="4799965" y="4436745"/>
            <a:ext cx="256540" cy="24447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3</a:t>
            </a:r>
          </a:p>
        </p:txBody>
      </p:sp>
      <p:sp>
        <p:nvSpPr>
          <p:cNvPr id="9" name="椭圆 8"/>
          <p:cNvSpPr/>
          <p:nvPr/>
        </p:nvSpPr>
        <p:spPr>
          <a:xfrm>
            <a:off x="1919605" y="4149090"/>
            <a:ext cx="275590" cy="28829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7</a:t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669666" y="1432984"/>
            <a:ext cx="60105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半年度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检测</a:t>
            </a:r>
            <a:r>
              <a:rPr lang="zh-CN" altLang="en-US" sz="2000" b="1" dirty="0"/>
              <a:t>维护（状态指示及报警信息检查）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4719320" y="2623185"/>
          <a:ext cx="7363460" cy="282384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46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6173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979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操作步骤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27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检查所有开关间隔分</a:t>
                      </a:r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合状态和二次指示灯指示状态相对应；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125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检查所有开关间隔无异常状态及告警信息，控制模块保护值设定满足要求；</a:t>
                      </a:r>
                      <a:b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</a:b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（塑壳开关无</a:t>
                      </a: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TRIP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位状态）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半年度检测维护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785" y="1901825"/>
            <a:ext cx="3213100" cy="4284980"/>
          </a:xfrm>
          <a:prstGeom prst="rect">
            <a:avLst/>
          </a:prstGeom>
        </p:spPr>
      </p:pic>
      <p:sp>
        <p:nvSpPr>
          <p:cNvPr id="14" name="流程图: 联系 13"/>
          <p:cNvSpPr/>
          <p:nvPr/>
        </p:nvSpPr>
        <p:spPr>
          <a:xfrm>
            <a:off x="2620645" y="4420870"/>
            <a:ext cx="217170" cy="215900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1</a:t>
            </a:r>
          </a:p>
        </p:txBody>
      </p:sp>
      <p:sp>
        <p:nvSpPr>
          <p:cNvPr id="15" name="流程图: 联系 14"/>
          <p:cNvSpPr/>
          <p:nvPr/>
        </p:nvSpPr>
        <p:spPr>
          <a:xfrm>
            <a:off x="3839210" y="4420870"/>
            <a:ext cx="227330" cy="215900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t>8</a:t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680926" y="1268760"/>
            <a:ext cx="56392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半年度检测维护（设备防雷及接地检查）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4978400" y="2020570"/>
          <a:ext cx="6905625" cy="267398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004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052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1089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操作步骤</a:t>
                      </a: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659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检查设备外壳、柜门等所有金属部位保护接地是否紧固、有效；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053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检查设备输入、输出回路地线连接是否紧固、有效；</a:t>
                      </a: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96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检查设备防雷接地是否紧固、有效，防雷空开</a:t>
                      </a: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保险是否闭合，</a:t>
                      </a: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SPD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是否失效；</a:t>
                      </a: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配电柜</a:t>
            </a:r>
            <a:r>
              <a:rPr lang="en-US" altLang="zh-CN" sz="2400" b="1" dirty="0">
                <a:solidFill>
                  <a:schemeClr val="accent1"/>
                </a:solidFill>
              </a:rPr>
              <a:t>-</a:t>
            </a:r>
            <a:r>
              <a:rPr lang="zh-CN" altLang="en-US" sz="2400" b="1" dirty="0">
                <a:solidFill>
                  <a:schemeClr val="accent1"/>
                </a:solidFill>
              </a:rPr>
              <a:t>半年度检测维护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785" y="1771650"/>
            <a:ext cx="3585210" cy="4459605"/>
          </a:xfrm>
          <a:prstGeom prst="rect">
            <a:avLst/>
          </a:prstGeom>
        </p:spPr>
      </p:pic>
      <p:sp>
        <p:nvSpPr>
          <p:cNvPr id="4" name="流程图: 联系 3"/>
          <p:cNvSpPr/>
          <p:nvPr/>
        </p:nvSpPr>
        <p:spPr>
          <a:xfrm>
            <a:off x="2783205" y="2020570"/>
            <a:ext cx="215900" cy="233045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1</a:t>
            </a:r>
          </a:p>
        </p:txBody>
      </p:sp>
      <p:sp>
        <p:nvSpPr>
          <p:cNvPr id="5" name="椭圆 4"/>
          <p:cNvSpPr/>
          <p:nvPr/>
        </p:nvSpPr>
        <p:spPr>
          <a:xfrm>
            <a:off x="3215640" y="3716655"/>
            <a:ext cx="215900" cy="21653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2</a:t>
            </a:r>
          </a:p>
        </p:txBody>
      </p:sp>
      <p:sp>
        <p:nvSpPr>
          <p:cNvPr id="6" name="流程图: 联系 5"/>
          <p:cNvSpPr/>
          <p:nvPr/>
        </p:nvSpPr>
        <p:spPr>
          <a:xfrm>
            <a:off x="2999105" y="5618480"/>
            <a:ext cx="216535" cy="215900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/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2014年年终总结">
      <a:majorFont>
        <a:latin typeface="Copperplate Gothic Bold"/>
        <a:ea typeface="微软雅黑"/>
        <a:cs typeface=""/>
      </a:majorFont>
      <a:minorFont>
        <a:latin typeface="Copperplate Gothic Bold"/>
        <a:ea typeface="微软雅黑"/>
        <a:cs typeface=""/>
      </a:minorFont>
    </a:fontScheme>
    <a:fmtScheme name="Book">
      <a:fillStyleLst>
        <a:solidFill>
          <a:schemeClr val="phClr">
            <a:tint val="100000"/>
            <a:shade val="100000"/>
            <a:hueMod val="100000"/>
            <a:satMod val="100000"/>
          </a:schemeClr>
        </a:solidFill>
        <a:gradFill rotWithShape="1">
          <a:gsLst>
            <a:gs pos="0">
              <a:schemeClr val="phClr">
                <a:tint val="30000"/>
                <a:shade val="100000"/>
                <a:hueMod val="100000"/>
                <a:satMod val="100000"/>
              </a:schemeClr>
            </a:gs>
            <a:gs pos="80000">
              <a:schemeClr val="phClr">
                <a:tint val="70000"/>
                <a:shade val="100000"/>
                <a:hueMod val="100000"/>
                <a:satMod val="100000"/>
              </a:schemeClr>
            </a:gs>
            <a:gs pos="100000">
              <a:schemeClr val="phClr">
                <a:tint val="100000"/>
                <a:shade val="100000"/>
                <a:hueMod val="100000"/>
                <a:satMod val="100000"/>
              </a:schemeClr>
            </a:gs>
          </a:gsLst>
          <a:lin ang="7200000" scaled="1"/>
        </a:gradFill>
        <a:gradFill rotWithShape="1">
          <a:gsLst>
            <a:gs pos="0">
              <a:schemeClr val="phClr">
                <a:tint val="80000"/>
                <a:shade val="100000"/>
                <a:hueMod val="100000"/>
                <a:satMod val="100000"/>
              </a:schemeClr>
            </a:gs>
            <a:gs pos="30000">
              <a:schemeClr val="phClr">
                <a:tint val="100000"/>
                <a:shade val="100000"/>
                <a:hueMod val="100000"/>
                <a:satMod val="100000"/>
              </a:schemeClr>
            </a:gs>
            <a:gs pos="100000">
              <a:schemeClr val="phClr">
                <a:tint val="100000"/>
                <a:shade val="50000"/>
                <a:hueMod val="100000"/>
                <a:satMod val="100000"/>
              </a:schemeClr>
            </a:gs>
          </a:gsLst>
          <a:lin ang="1800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>
              <a:schemeClr val="phClr">
                <a:tint val="100000"/>
                <a:shade val="100000"/>
                <a:hueMod val="100000"/>
                <a:satMod val="100000"/>
              </a:schemeClr>
            </a:glow>
          </a:effectLst>
        </a:effectStyle>
        <a:effectStyle>
          <a:effectLst>
            <a:glow>
              <a:schemeClr val="phClr">
                <a:tint val="100000"/>
                <a:shade val="100000"/>
                <a:hueMod val="100000"/>
                <a:satMod val="100000"/>
              </a:schemeClr>
            </a:glow>
          </a:effectLst>
          <a:scene3d>
            <a:camera prst="orthographicFront">
              <a:rot lat="0" lon="0" rev="0"/>
            </a:camera>
            <a:lightRig rig="morning" dir="bl"/>
          </a:scene3d>
          <a:sp3d extrusionH="222250" contourW="25400" prstMaterial="matte">
            <a:bevelT w="38100" h="38100" prst="softRound"/>
            <a:bevelB/>
            <a:extrusionClr>
              <a:srgbClr val="FF0000"/>
            </a:extrusionClr>
            <a:contourClr>
              <a:schemeClr val="accent3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glow>
              <a:schemeClr val="phClr">
                <a:tint val="100000"/>
                <a:shade val="100000"/>
                <a:hueMod val="100000"/>
                <a:satMod val="100000"/>
              </a:schemeClr>
            </a:glow>
          </a:effectLst>
          <a:scene3d>
            <a:camera prst="orthographicFront" fov="0">
              <a:rot lat="0" lon="0" rev="0"/>
            </a:camera>
            <a:lightRig rig="soft" dir="bl">
              <a:rot lat="0" lon="0" rev="0"/>
            </a:lightRig>
          </a:scene3d>
          <a:sp3d prstMaterial="plastic">
            <a:bevelT w="38100" h="3810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Paper</Template>
  <TotalTime>2</TotalTime>
  <Words>2124</Words>
  <Application>Microsoft Office PowerPoint</Application>
  <PresentationFormat>宽屏</PresentationFormat>
  <Paragraphs>397</Paragraphs>
  <Slides>29</Slides>
  <Notes>28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6" baseType="lpstr">
      <vt:lpstr>Calibri</vt:lpstr>
      <vt:lpstr>华康俪金黑W8</vt:lpstr>
      <vt:lpstr>微软雅黑</vt:lpstr>
      <vt:lpstr>Copperplate Gothic Bold</vt:lpstr>
      <vt:lpstr>Impact</vt:lpstr>
      <vt:lpstr>Arial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多吉</dc:creator>
  <cp:lastModifiedBy>1</cp:lastModifiedBy>
  <cp:revision>472</cp:revision>
  <dcterms:created xsi:type="dcterms:W3CDTF">2014-01-11T15:22:00Z</dcterms:created>
  <dcterms:modified xsi:type="dcterms:W3CDTF">2019-03-11T00:27:08Z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2052-11.1.0.8500</vt:lpwstr>
  </property>
</Properties>
</file>

<file path=docProps/thumbnail.jpeg>
</file>